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4" r:id="rId38"/>
    <p:sldId id="297" r:id="rId39"/>
    <p:sldId id="295" r:id="rId40"/>
    <p:sldId id="298" r:id="rId41"/>
    <p:sldId id="296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3" r:id="rId94"/>
    <p:sldId id="354" r:id="rId95"/>
    <p:sldId id="351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7" r:id="rId118"/>
    <p:sldId id="378" r:id="rId119"/>
    <p:sldId id="376" r:id="rId120"/>
    <p:sldId id="379" r:id="rId121"/>
    <p:sldId id="380" r:id="rId122"/>
    <p:sldId id="381" r:id="rId1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2" autoAdjust="0"/>
    <p:restoredTop sz="94660"/>
  </p:normalViewPr>
  <p:slideViewPr>
    <p:cSldViewPr snapToGrid="0">
      <p:cViewPr>
        <p:scale>
          <a:sx n="91" d="100"/>
          <a:sy n="91" d="100"/>
        </p:scale>
        <p:origin x="57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6C39-5C15-4D62-8FD0-C5492EA9373D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6D1-EC90-453F-B7B7-5D1C1732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6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6C39-5C15-4D62-8FD0-C5492EA9373D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6D1-EC90-453F-B7B7-5D1C1732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6C39-5C15-4D62-8FD0-C5492EA9373D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6D1-EC90-453F-B7B7-5D1C1732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6C39-5C15-4D62-8FD0-C5492EA9373D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6D1-EC90-453F-B7B7-5D1C1732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6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6C39-5C15-4D62-8FD0-C5492EA9373D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6D1-EC90-453F-B7B7-5D1C1732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7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6C39-5C15-4D62-8FD0-C5492EA9373D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6D1-EC90-453F-B7B7-5D1C1732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6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6C39-5C15-4D62-8FD0-C5492EA9373D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6D1-EC90-453F-B7B7-5D1C1732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9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6C39-5C15-4D62-8FD0-C5492EA9373D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6D1-EC90-453F-B7B7-5D1C1732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6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6C39-5C15-4D62-8FD0-C5492EA9373D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6D1-EC90-453F-B7B7-5D1C1732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98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6C39-5C15-4D62-8FD0-C5492EA9373D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6D1-EC90-453F-B7B7-5D1C1732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6C39-5C15-4D62-8FD0-C5492EA9373D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6D1-EC90-453F-B7B7-5D1C1732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2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66C39-5C15-4D62-8FD0-C5492EA9373D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F96D1-EC90-453F-B7B7-5D1C1732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7980" y="422659"/>
            <a:ext cx="5376041" cy="475976"/>
          </a:xfrm>
        </p:spPr>
        <p:txBody>
          <a:bodyPr>
            <a:noAutofit/>
          </a:bodyPr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49022" y="1318481"/>
            <a:ext cx="10839310" cy="1098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1.  Click on an image and then hold down the control key and type c as you hold the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      control key down.  This will copy the image to the clipboard. Then paste it into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     whatever application you want.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01795" y="2858315"/>
            <a:ext cx="10839310" cy="1098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2.  The image has a transparent background. However, the transparency works best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      with a light background (preferably white). On dark backgrounds, the lettering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     looks poor. Light blue, light gray, light yellow, light green, light orange, all work fine.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49021" y="4403408"/>
            <a:ext cx="11012509" cy="1098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3.  After pasting the image, you can re-size it by dragging the handles on it after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  </a:t>
            </a:r>
            <a:r>
              <a:rPr lang="en-US" dirty="0" smtClean="0"/>
              <a:t>   </a:t>
            </a:r>
            <a:r>
              <a:rPr lang="en-US" dirty="0" smtClean="0"/>
              <a:t>clicking it, as </a:t>
            </a:r>
            <a:r>
              <a:rPr lang="en-US" dirty="0" smtClean="0"/>
              <a:t>appropriate. In a fe</a:t>
            </a:r>
            <a:r>
              <a:rPr lang="en-US" dirty="0" smtClean="0"/>
              <a:t>w cases, I was unable to make the background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    transparent without affecting the figure. I used a solid white background in this case.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6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6.7b: Examples of Hypothetical Scatterplots: Inverse Linear Relationship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235" y="1564783"/>
            <a:ext cx="5907531" cy="466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7960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12.3</a:t>
            </a:r>
            <a:r>
              <a:rPr lang="en-US" dirty="0"/>
              <a:t>: Example of the </a:t>
            </a:r>
            <a:r>
              <a:rPr lang="en-US" dirty="0" smtClean="0"/>
              <a:t>Analysis </a:t>
            </a:r>
            <a:r>
              <a:rPr lang="en-US" dirty="0"/>
              <a:t>of </a:t>
            </a:r>
            <a:r>
              <a:rPr lang="en-US" dirty="0" smtClean="0"/>
              <a:t>Behavioral Trajectories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319" y="1566042"/>
            <a:ext cx="4645362" cy="364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864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13.1</a:t>
            </a:r>
            <a:r>
              <a:rPr lang="en-US" dirty="0"/>
              <a:t>: Classic </a:t>
            </a:r>
            <a:r>
              <a:rPr lang="en-US" dirty="0" smtClean="0"/>
              <a:t>Test Theory: Brief Version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46" y="1845551"/>
            <a:ext cx="4450309" cy="265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5845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13.1</a:t>
            </a:r>
            <a:r>
              <a:rPr lang="en-US" dirty="0"/>
              <a:t>: Classic </a:t>
            </a:r>
            <a:r>
              <a:rPr lang="en-US" dirty="0" smtClean="0"/>
              <a:t>Test Theory: Theory Construction Version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49" y="1702674"/>
            <a:ext cx="6048703" cy="30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2458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13.2</a:t>
            </a:r>
            <a:r>
              <a:rPr lang="en-US" dirty="0" smtClean="0"/>
              <a:t>: Augmented Diagram for Random Error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026" y="1587064"/>
            <a:ext cx="6291948" cy="427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3448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14.1</a:t>
            </a:r>
            <a:r>
              <a:rPr lang="en-US" dirty="0" smtClean="0"/>
              <a:t>: Factors Influencing Comprehension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33" y="1282261"/>
            <a:ext cx="5840735" cy="50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883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14.2</a:t>
            </a:r>
            <a:r>
              <a:rPr lang="en-US" dirty="0" smtClean="0"/>
              <a:t>: Factors Impacting Response Translation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425" y="1545020"/>
            <a:ext cx="4399150" cy="39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6109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15.1</a:t>
            </a:r>
            <a:r>
              <a:rPr lang="en-US" dirty="0"/>
              <a:t>: </a:t>
            </a:r>
            <a:r>
              <a:rPr lang="en-US" dirty="0" smtClean="0"/>
              <a:t>Societal Differences </a:t>
            </a:r>
            <a:r>
              <a:rPr lang="en-US" dirty="0"/>
              <a:t>in </a:t>
            </a:r>
            <a:r>
              <a:rPr lang="en-US" dirty="0" smtClean="0"/>
              <a:t>Visual Perception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075" y="1686911"/>
            <a:ext cx="7239850" cy="41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0213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15.2</a:t>
            </a:r>
            <a:r>
              <a:rPr lang="en-US" dirty="0" smtClean="0"/>
              <a:t>: Model of School Performance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03" y="2032274"/>
            <a:ext cx="7160994" cy="225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6933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15.3</a:t>
            </a:r>
            <a:r>
              <a:rPr lang="en-US" dirty="0" smtClean="0"/>
              <a:t>: Model of School Performance with Coefficients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10" y="2063804"/>
            <a:ext cx="7045380" cy="22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9057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15.4</a:t>
            </a:r>
            <a:r>
              <a:rPr lang="en-US" dirty="0" smtClean="0"/>
              <a:t>: Modified Model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49" y="2105682"/>
            <a:ext cx="6810703" cy="260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4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6.7c: Examples of Hypothetical Scatterplots: Zero Slope Relationship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34" y="1622741"/>
            <a:ext cx="5874933" cy="464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0558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15.5</a:t>
            </a:r>
            <a:r>
              <a:rPr lang="en-US" dirty="0" smtClean="0"/>
              <a:t>: Birthweight, Smoking and Alcohol Example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61" y="1560786"/>
            <a:ext cx="4445479" cy="45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3072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16.1a</a:t>
            </a:r>
            <a:r>
              <a:rPr lang="en-US" dirty="0" smtClean="0"/>
              <a:t>: </a:t>
            </a:r>
            <a:r>
              <a:rPr lang="en-US" dirty="0"/>
              <a:t>Causal Models Underlying Statistical Tests: </a:t>
            </a:r>
            <a:r>
              <a:rPr lang="en-US" dirty="0" smtClean="0"/>
              <a:t>Two-Group/Condition t-Test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86" y="2679727"/>
            <a:ext cx="7394028" cy="74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9349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16.1b</a:t>
            </a:r>
            <a:r>
              <a:rPr lang="en-US" dirty="0" smtClean="0"/>
              <a:t>: </a:t>
            </a:r>
            <a:r>
              <a:rPr lang="en-US" dirty="0"/>
              <a:t>Causal Models Underlying Statistical Tests: </a:t>
            </a:r>
            <a:r>
              <a:rPr lang="en-US" dirty="0" smtClean="0"/>
              <a:t>One-Way Analysis </a:t>
            </a:r>
            <a:r>
              <a:rPr lang="en-US" dirty="0"/>
              <a:t>of </a:t>
            </a:r>
            <a:r>
              <a:rPr lang="en-US" dirty="0" smtClean="0"/>
              <a:t>Variance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669" y="2443244"/>
            <a:ext cx="7530662" cy="7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843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16.1c</a:t>
            </a:r>
            <a:r>
              <a:rPr lang="en-US" dirty="0" smtClean="0"/>
              <a:t>: </a:t>
            </a:r>
            <a:r>
              <a:rPr lang="en-US" dirty="0"/>
              <a:t>Causal Models Underlying Statistical Tests: </a:t>
            </a:r>
            <a:r>
              <a:rPr lang="en-US" dirty="0" smtClean="0"/>
              <a:t>Chi-square</a:t>
            </a:r>
            <a:endParaRPr lang="en-US" dirty="0"/>
          </a:p>
          <a:p>
            <a:r>
              <a:rPr lang="en-US" dirty="0" smtClean="0"/>
              <a:t>Test of Independence </a:t>
            </a:r>
            <a:r>
              <a:rPr lang="en-US" dirty="0"/>
              <a:t>and </a:t>
            </a:r>
            <a:r>
              <a:rPr lang="en-US" dirty="0" smtClean="0"/>
              <a:t>Test </a:t>
            </a:r>
            <a:r>
              <a:rPr lang="en-US" dirty="0"/>
              <a:t>of </a:t>
            </a:r>
            <a:r>
              <a:rPr lang="en-US" dirty="0" smtClean="0"/>
              <a:t>Proportions 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621" y="2811107"/>
            <a:ext cx="7120759" cy="7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5046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16.1d</a:t>
            </a:r>
            <a:r>
              <a:rPr lang="en-US" dirty="0" smtClean="0"/>
              <a:t>: </a:t>
            </a:r>
            <a:r>
              <a:rPr lang="en-US" dirty="0"/>
              <a:t>Causal Models Underlying Statistical Tests: Pearson </a:t>
            </a:r>
            <a:r>
              <a:rPr lang="en-US" dirty="0" smtClean="0"/>
              <a:t>Correlation/Linear Regression - Direct Cause Model 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63" y="2826871"/>
            <a:ext cx="7189074" cy="7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6899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16.1e</a:t>
            </a:r>
            <a:r>
              <a:rPr lang="en-US" dirty="0" smtClean="0"/>
              <a:t>: </a:t>
            </a:r>
            <a:r>
              <a:rPr lang="en-US" dirty="0"/>
              <a:t>Causal Models Underlying Statistical Tests: Pearson </a:t>
            </a:r>
            <a:r>
              <a:rPr lang="en-US" dirty="0" smtClean="0"/>
              <a:t>Correlation –</a:t>
            </a:r>
          </a:p>
          <a:p>
            <a:r>
              <a:rPr lang="en-US" dirty="0" smtClean="0"/>
              <a:t>Common Cause </a:t>
            </a:r>
            <a:r>
              <a:rPr lang="en-US" dirty="0"/>
              <a:t>or </a:t>
            </a:r>
            <a:r>
              <a:rPr lang="en-US" dirty="0" smtClean="0"/>
              <a:t>Spurious Effect Model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67" y="2222610"/>
            <a:ext cx="7633466" cy="219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5598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16.1f</a:t>
            </a:r>
            <a:r>
              <a:rPr lang="en-US" dirty="0" smtClean="0"/>
              <a:t>: </a:t>
            </a:r>
            <a:r>
              <a:rPr lang="en-US" dirty="0"/>
              <a:t>Causal Models Underlying Statistical Tests:  </a:t>
            </a:r>
            <a:endParaRPr lang="en-US" dirty="0" smtClean="0"/>
          </a:p>
          <a:p>
            <a:r>
              <a:rPr lang="en-US" dirty="0" smtClean="0"/>
              <a:t>Two-Factor Analysis of Variance 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08" y="2469602"/>
            <a:ext cx="7701784" cy="221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1176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16.1g</a:t>
            </a:r>
            <a:r>
              <a:rPr lang="en-US" dirty="0" smtClean="0"/>
              <a:t>: </a:t>
            </a:r>
            <a:r>
              <a:rPr lang="en-US" dirty="0"/>
              <a:t>Causal Models Underlying Statistical Tests: </a:t>
            </a:r>
            <a:r>
              <a:rPr lang="en-US" dirty="0" smtClean="0"/>
              <a:t>One-way Analysis</a:t>
            </a:r>
          </a:p>
          <a:p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Covariance - Mediation 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68" y="2517545"/>
            <a:ext cx="8576665" cy="7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920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16.1h</a:t>
            </a:r>
            <a:r>
              <a:rPr lang="en-US" dirty="0" smtClean="0"/>
              <a:t>: </a:t>
            </a:r>
            <a:r>
              <a:rPr lang="en-US" dirty="0"/>
              <a:t>Causal Models Underlying Statistical Tests: </a:t>
            </a:r>
            <a:r>
              <a:rPr lang="en-US" dirty="0" smtClean="0"/>
              <a:t>One-way Analysis </a:t>
            </a:r>
            <a:r>
              <a:rPr lang="en-US" dirty="0"/>
              <a:t>of </a:t>
            </a:r>
            <a:r>
              <a:rPr lang="en-US" dirty="0" smtClean="0"/>
              <a:t>Covariance -</a:t>
            </a:r>
            <a:endParaRPr lang="en-US" dirty="0"/>
          </a:p>
          <a:p>
            <a:r>
              <a:rPr lang="en-US" dirty="0" smtClean="0"/>
              <a:t>Independent Influence </a:t>
            </a:r>
            <a:r>
              <a:rPr lang="en-US" dirty="0"/>
              <a:t>and </a:t>
            </a:r>
            <a:r>
              <a:rPr lang="en-US" dirty="0" smtClean="0"/>
              <a:t>Error Reduction</a:t>
            </a:r>
            <a:r>
              <a:rPr lang="en-US" dirty="0"/>
              <a:t>;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062" y="2288891"/>
            <a:ext cx="8115877" cy="16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2276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16.1i</a:t>
            </a:r>
            <a:r>
              <a:rPr lang="en-US" dirty="0" smtClean="0"/>
              <a:t>: </a:t>
            </a:r>
            <a:r>
              <a:rPr lang="en-US" dirty="0"/>
              <a:t>Causal Models Underlying Statistical Tests:  </a:t>
            </a:r>
            <a:r>
              <a:rPr lang="en-US" dirty="0" smtClean="0"/>
              <a:t>Partial Correlation - Mediation 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22" y="2404029"/>
            <a:ext cx="8573357" cy="7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53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6.8: Example of Lines with Different Slopes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123" y="1711326"/>
            <a:ext cx="6175755" cy="47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9901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16.1j</a:t>
            </a:r>
            <a:r>
              <a:rPr lang="en-US" dirty="0" smtClean="0"/>
              <a:t>: </a:t>
            </a:r>
            <a:r>
              <a:rPr lang="en-US" dirty="0"/>
              <a:t>Causal Models Underlying Statistical Tests: </a:t>
            </a:r>
            <a:r>
              <a:rPr lang="en-US" dirty="0" smtClean="0"/>
              <a:t>Partial Correlation – </a:t>
            </a:r>
          </a:p>
          <a:p>
            <a:r>
              <a:rPr lang="en-US" dirty="0" smtClean="0"/>
              <a:t>Common Cause </a:t>
            </a:r>
            <a:r>
              <a:rPr lang="en-US" dirty="0"/>
              <a:t>or </a:t>
            </a:r>
            <a:r>
              <a:rPr lang="en-US" dirty="0" smtClean="0"/>
              <a:t>Spurious Effect Model 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51" y="2434952"/>
            <a:ext cx="7830699" cy="191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2356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5682" y="534343"/>
            <a:ext cx="9628364" cy="663835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16.1k</a:t>
            </a:r>
            <a:r>
              <a:rPr lang="en-US" dirty="0" smtClean="0"/>
              <a:t>: </a:t>
            </a:r>
            <a:r>
              <a:rPr lang="en-US" dirty="0"/>
              <a:t>Causal Models Underlying Statistical Tests: </a:t>
            </a:r>
            <a:r>
              <a:rPr lang="en-US" dirty="0" smtClean="0"/>
              <a:t>Multiple Regression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66" y="2193133"/>
            <a:ext cx="7283669" cy="16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6296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4739" y="513324"/>
            <a:ext cx="9328820" cy="984399"/>
          </a:xfrm>
        </p:spPr>
        <p:txBody>
          <a:bodyPr>
            <a:noAutofit/>
          </a:bodyPr>
          <a:lstStyle/>
          <a:p>
            <a:r>
              <a:rPr lang="en-US" dirty="0" smtClean="0"/>
              <a:t>Figure 16.1l</a:t>
            </a:r>
            <a:r>
              <a:rPr lang="en-US" dirty="0" smtClean="0"/>
              <a:t>: </a:t>
            </a:r>
            <a:r>
              <a:rPr lang="en-US" dirty="0"/>
              <a:t>Causal Models Underlying Statistical Tests: </a:t>
            </a:r>
            <a:r>
              <a:rPr lang="en-US" dirty="0" smtClean="0"/>
              <a:t>Mediation Based </a:t>
            </a:r>
          </a:p>
          <a:p>
            <a:r>
              <a:rPr lang="en-US" dirty="0" smtClean="0"/>
              <a:t>Hierarchical Multiple Regression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717" y="2312327"/>
            <a:ext cx="8702566" cy="168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58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6.9: Example of Inverted U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05" y="1535751"/>
            <a:ext cx="6232590" cy="487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47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6.10: S Shaped Function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883" y="1495059"/>
            <a:ext cx="6036234" cy="472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76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6.11: Inverse S Shaped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11" y="1615166"/>
            <a:ext cx="6211844" cy="486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96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6.12: Linear and S Shaped Function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16" y="1662378"/>
            <a:ext cx="6546369" cy="512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13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6.13: Focus on Part of an S Shaped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52" y="1580479"/>
            <a:ext cx="6282351" cy="49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72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6.14a: Examples of Non-Linear Functions: J Shaped Function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22" y="1419546"/>
            <a:ext cx="6066956" cy="47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01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6.14b: Examples of Non-Linear Functions: Threshold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53" y="1532586"/>
            <a:ext cx="5905894" cy="461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3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7980" y="422659"/>
            <a:ext cx="5376041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3.1: Originality, Utility and Scope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47" y="1640401"/>
            <a:ext cx="4191432" cy="404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46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6.14c: Examples of Non-Linear Functions: Logarithmic Function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84" y="1554248"/>
            <a:ext cx="5968787" cy="466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96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6.15: Liberalness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53" y="1551904"/>
            <a:ext cx="6528694" cy="499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41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6.16a: Hypothetical Scatterplots for Moderated Relationship: Males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774" y="1599128"/>
            <a:ext cx="6028453" cy="471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98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6.16b: Hypothetical Scatterplots for Moderated Relationship: Females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89" y="1514523"/>
            <a:ext cx="5925422" cy="463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47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7.1: Relationships in Causal Models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14" y="1323090"/>
            <a:ext cx="5057372" cy="526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97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7.2: Examples of Direct and Indirect Relationships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71" y="1988044"/>
            <a:ext cx="5698373" cy="275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04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7.3: Multivariate Causal Model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21" y="2181267"/>
            <a:ext cx="8035159" cy="30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83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7.4a: Complete and Partial Mediation: Complete Mediation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58" y="2713515"/>
            <a:ext cx="4401197" cy="66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27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7.4b: Complete and Partial Mediation: Partial Mediation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634" y="2521793"/>
            <a:ext cx="4480446" cy="120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73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7.4c: Complete and Partial Mediation: Complete Mediation with Two Mediators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74" y="2179908"/>
            <a:ext cx="4507053" cy="180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3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7021" y="487049"/>
            <a:ext cx="8577959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6.1: Scatterplot for Earnings as a Function of Hours Earned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79" y="1395155"/>
            <a:ext cx="6528442" cy="510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3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7.4d: Complete and Partial Mediation: Partial Mediation with Two Mediators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953" y="2164145"/>
            <a:ext cx="4530094" cy="181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84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7.5a: Example of Making the Cause an Outcome: Direct Relationship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06" y="2459421"/>
            <a:ext cx="3994588" cy="12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62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994910"/>
          </a:xfrm>
        </p:spPr>
        <p:txBody>
          <a:bodyPr>
            <a:noAutofit/>
          </a:bodyPr>
          <a:lstStyle/>
          <a:p>
            <a:r>
              <a:rPr lang="en-US" dirty="0" smtClean="0"/>
              <a:t>Figure 7.5b: Example of Making the Cause an Outcome: Quality </a:t>
            </a:r>
          </a:p>
          <a:p>
            <a:r>
              <a:rPr lang="en-US" dirty="0" smtClean="0"/>
              <a:t>of Relationship Becomes an Outcome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2606565"/>
            <a:ext cx="6172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87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7.5c: Example of Making the Cause an Outcome: Inserting a Mediator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489" y="2380594"/>
            <a:ext cx="7853022" cy="114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42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8"/>
            <a:ext cx="11172422" cy="984399"/>
          </a:xfrm>
        </p:spPr>
        <p:txBody>
          <a:bodyPr>
            <a:noAutofit/>
          </a:bodyPr>
          <a:lstStyle/>
          <a:p>
            <a:r>
              <a:rPr lang="en-US" dirty="0" smtClean="0"/>
              <a:t>Figure 7.5d: Example of Making the Cause an Outcome: </a:t>
            </a:r>
          </a:p>
          <a:p>
            <a:r>
              <a:rPr lang="en-US" dirty="0" smtClean="0"/>
              <a:t>Introducing an Effect of an Outcome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41" y="2711669"/>
            <a:ext cx="9648980" cy="93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98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8"/>
            <a:ext cx="11172422" cy="984399"/>
          </a:xfrm>
        </p:spPr>
        <p:txBody>
          <a:bodyPr>
            <a:noAutofit/>
          </a:bodyPr>
          <a:lstStyle/>
          <a:p>
            <a:r>
              <a:rPr lang="en-US" dirty="0" smtClean="0"/>
              <a:t>Figure 7.6a: Mediated Moderation: General Mediated Moderation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867" y="1934741"/>
            <a:ext cx="2960267" cy="313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0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8"/>
            <a:ext cx="11172422" cy="984399"/>
          </a:xfrm>
        </p:spPr>
        <p:txBody>
          <a:bodyPr>
            <a:noAutofit/>
          </a:bodyPr>
          <a:lstStyle/>
          <a:p>
            <a:r>
              <a:rPr lang="en-US" dirty="0" smtClean="0"/>
              <a:t>Figure 7.6b: Mediated Moderation: Treatment-Employment Example with Full Mediation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49" y="1716241"/>
            <a:ext cx="4160702" cy="34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18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 smtClean="0"/>
              <a:t>Figure 7.6c: Mediated Moderation: Treatment-Employment Example with Partial Mediation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002" y="1749972"/>
            <a:ext cx="4471997" cy="332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62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 smtClean="0"/>
              <a:t>Figure 7.7a: Moderated Mediation: General Moderated Mediation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870" y="1683462"/>
            <a:ext cx="4246260" cy="299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73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 smtClean="0"/>
              <a:t>Figure 7.7b: Moderated Mediation: Treatment-</a:t>
            </a:r>
            <a:r>
              <a:rPr lang="en-US" dirty="0" err="1" smtClean="0"/>
              <a:t>Drivin</a:t>
            </a:r>
            <a:r>
              <a:rPr lang="en-US" dirty="0" smtClean="0"/>
              <a:t> Aggression</a:t>
            </a:r>
          </a:p>
          <a:p>
            <a:r>
              <a:rPr lang="en-US" dirty="0" smtClean="0"/>
              <a:t> Example of Moderated Mediation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280" y="2410976"/>
            <a:ext cx="4979440" cy="27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1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6.2: Scatterplot with Dotted Lines for Earnings as a Function of Hours Earned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247" y="1396114"/>
            <a:ext cx="6609507" cy="51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70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 smtClean="0"/>
              <a:t>Figure 7.8a: Moderated Moderation: General Moderated Moderation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92" y="2084378"/>
            <a:ext cx="4537417" cy="211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90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 smtClean="0"/>
              <a:t>Figure 7.8b: Moderated Moderation: Stigma-STD Example of Moderated Moderation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326" y="2038828"/>
            <a:ext cx="4881348" cy="203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846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 smtClean="0"/>
              <a:t>Figure 7.9: </a:t>
            </a:r>
            <a:r>
              <a:rPr lang="en-US" dirty="0" err="1" smtClean="0"/>
              <a:t>Feeback</a:t>
            </a:r>
            <a:r>
              <a:rPr lang="en-US" dirty="0" smtClean="0"/>
              <a:t> Loops as Reciprocal Causation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614" y="1762489"/>
            <a:ext cx="5437932" cy="41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176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 smtClean="0"/>
              <a:t>Figure 7.10a: Feedback Loop with Two Mediators: Complete Mediation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47" y="1843879"/>
            <a:ext cx="5870706" cy="26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10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7.10a: Feedback Loop with Two Mediators: </a:t>
            </a:r>
            <a:r>
              <a:rPr lang="en-US" dirty="0" smtClean="0"/>
              <a:t>Partial </a:t>
            </a:r>
            <a:r>
              <a:rPr lang="en-US" dirty="0"/>
              <a:t>Mediation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61" y="1843879"/>
            <a:ext cx="5778279" cy="262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214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7.11a: Moderated Reciprocal Causation: One Moderator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14" y="1995499"/>
            <a:ext cx="5788572" cy="20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888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7.11b: Moderated Reciprocal Causation: Two Moderator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95" y="1748637"/>
            <a:ext cx="5379410" cy="286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066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7.11c: Moderated Reciprocal Causation: One Moderator</a:t>
            </a:r>
          </a:p>
          <a:p>
            <a:r>
              <a:rPr lang="en-US" dirty="0" smtClean="0"/>
              <a:t>Variable, Two Moderated Relationships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359" y="2545762"/>
            <a:ext cx="5875283" cy="208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712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7.12a: Mapping Causal Relationships Among All Variables: Original Specification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10" y="2021272"/>
            <a:ext cx="2737781" cy="274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744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7.12b: Mapping Causal Relationships Among All Variables: Mapped Specification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30" y="2037036"/>
            <a:ext cx="2610141" cy="261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3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6.3: Scatterplot with Dots Connected for Earnings as a Function of Hours Earned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42" y="1397359"/>
            <a:ext cx="6607916" cy="517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669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7.13a: Example of Exogenous and Endogenous Variables: Three </a:t>
            </a:r>
          </a:p>
          <a:p>
            <a:r>
              <a:rPr lang="en-US" dirty="0" smtClean="0"/>
              <a:t>Exogenous and Three Endogenous Variables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172" y="2295031"/>
            <a:ext cx="2527656" cy="219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845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7.13b: Example of Exogenous and Endogenous Variables: Unanalyzed </a:t>
            </a:r>
          </a:p>
          <a:p>
            <a:r>
              <a:rPr lang="en-US" dirty="0" smtClean="0"/>
              <a:t>Relationships between Exogenous Variables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20" y="2414425"/>
            <a:ext cx="3222160" cy="248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328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7.14: Models with Temporal Dynamics: Theory with Two Time Points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589" y="1857720"/>
            <a:ext cx="4659792" cy="33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558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7.15: Three Wave Theory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09" y="1800105"/>
            <a:ext cx="6507182" cy="311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745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7.16a: Examples of Disturbance Terms: Theory with Disturbance Term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781" y="2451179"/>
            <a:ext cx="4374438" cy="154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792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7.16b: Examples of Disturbance Terms: Smoking and Drug Example</a:t>
            </a:r>
          </a:p>
          <a:p>
            <a:r>
              <a:rPr lang="en-US" dirty="0" smtClean="0"/>
              <a:t>with Uncorrelated Disturbance Terms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01" y="2236734"/>
            <a:ext cx="2727598" cy="25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285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7.16c: Examples of Disturbance Terms: Smoking and Drug Example</a:t>
            </a:r>
          </a:p>
          <a:p>
            <a:r>
              <a:rPr lang="en-US" dirty="0" smtClean="0"/>
              <a:t>with Correlated Disturbance Terms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829" y="2107325"/>
            <a:ext cx="2714930" cy="308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374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7.17: Example of Correlated Disturbances in a Longitudinal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72" y="1508234"/>
            <a:ext cx="2502656" cy="365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978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7.18: Measurement Models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93" y="1902373"/>
            <a:ext cx="4409814" cy="34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513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7.19: Example of Integrated Structural and Measurement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989" y="1324157"/>
            <a:ext cx="4938022" cy="504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6.4: Scatterplot between Height and Weight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123" y="1474663"/>
            <a:ext cx="6459754" cy="50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138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8.1: Linear Relationship with Slope = 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417" y="1529256"/>
            <a:ext cx="5333166" cy="423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92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8.2: Examples of Linear Relationships with Different Slopes or Intercepts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55" y="1671145"/>
            <a:ext cx="5178491" cy="420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166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8.3: Example of a Negative Slope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73" y="1623848"/>
            <a:ext cx="5223654" cy="407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522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8.4: Non-Linear Relationship for Derivative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73" y="1471447"/>
            <a:ext cx="5927455" cy="466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145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8.5: Area under the Curve for a Standardized Normal Distribution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516" y="1471447"/>
            <a:ext cx="5834968" cy="457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217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8.6a: </a:t>
            </a:r>
            <a:r>
              <a:rPr lang="en-US" dirty="0"/>
              <a:t>Graphs of </a:t>
            </a:r>
            <a:r>
              <a:rPr lang="en-US" dirty="0" smtClean="0"/>
              <a:t>Log Functions </a:t>
            </a:r>
            <a:r>
              <a:rPr lang="en-US" dirty="0"/>
              <a:t>for 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(X), with X </a:t>
            </a:r>
            <a:r>
              <a:rPr lang="en-US" dirty="0" smtClean="0"/>
              <a:t>Ranging </a:t>
            </a:r>
            <a:r>
              <a:rPr lang="en-US" dirty="0"/>
              <a:t>from 1 to </a:t>
            </a:r>
            <a:r>
              <a:rPr lang="en-US" dirty="0" smtClean="0"/>
              <a:t>100: </a:t>
            </a:r>
            <a:r>
              <a:rPr lang="en-US" dirty="0"/>
              <a:t>a &gt;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91" y="1602827"/>
            <a:ext cx="5200619" cy="402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065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8.6b: </a:t>
            </a:r>
            <a:r>
              <a:rPr lang="en-US" dirty="0"/>
              <a:t>Graphs of </a:t>
            </a:r>
            <a:r>
              <a:rPr lang="en-US" dirty="0" smtClean="0"/>
              <a:t>Log Functions </a:t>
            </a:r>
            <a:r>
              <a:rPr lang="en-US" dirty="0"/>
              <a:t>for 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(X), with X </a:t>
            </a:r>
            <a:r>
              <a:rPr lang="en-US" dirty="0" smtClean="0"/>
              <a:t>Ranging </a:t>
            </a:r>
            <a:r>
              <a:rPr lang="en-US" dirty="0"/>
              <a:t>from 1 to </a:t>
            </a:r>
            <a:r>
              <a:rPr lang="en-US" dirty="0" smtClean="0"/>
              <a:t>100</a:t>
            </a:r>
            <a:r>
              <a:rPr lang="en-US" dirty="0"/>
              <a:t>: 0 &lt; a &lt; </a:t>
            </a:r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408" y="1683026"/>
            <a:ext cx="5695184" cy="430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04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8.7a</a:t>
            </a:r>
            <a:r>
              <a:rPr lang="en-US" dirty="0"/>
              <a:t>: Graphs of </a:t>
            </a:r>
            <a:r>
              <a:rPr lang="en-US" dirty="0" smtClean="0"/>
              <a:t>Exponential Functions </a:t>
            </a:r>
            <a:r>
              <a:rPr lang="en-US" dirty="0"/>
              <a:t>for </a:t>
            </a:r>
            <a:r>
              <a:rPr lang="en-US" dirty="0" err="1"/>
              <a:t>a</a:t>
            </a:r>
            <a:r>
              <a:rPr lang="en-US" baseline="30000" dirty="0" err="1"/>
              <a:t>X</a:t>
            </a:r>
            <a:r>
              <a:rPr lang="en-US" dirty="0"/>
              <a:t>, with X </a:t>
            </a:r>
            <a:r>
              <a:rPr lang="en-US" dirty="0" smtClean="0"/>
              <a:t>Ranging </a:t>
            </a:r>
            <a:r>
              <a:rPr lang="en-US" dirty="0"/>
              <a:t>from 1 to </a:t>
            </a:r>
            <a:r>
              <a:rPr lang="en-US" dirty="0" smtClean="0"/>
              <a:t>5: </a:t>
            </a:r>
            <a:r>
              <a:rPr lang="en-US" dirty="0"/>
              <a:t>a &gt;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512" y="1557130"/>
            <a:ext cx="6006976" cy="43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827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8.8</a:t>
            </a:r>
            <a:r>
              <a:rPr lang="en-US" dirty="0"/>
              <a:t>: Exponential </a:t>
            </a:r>
            <a:r>
              <a:rPr lang="en-US" dirty="0" smtClean="0"/>
              <a:t>Growth </a:t>
            </a:r>
            <a:r>
              <a:rPr lang="en-US" dirty="0"/>
              <a:t>for Y = s</a:t>
            </a:r>
            <a:r>
              <a:rPr lang="en-US" baseline="-25000" dirty="0"/>
              <a:t>0</a:t>
            </a:r>
            <a:r>
              <a:rPr lang="en-US" dirty="0"/>
              <a:t> e</a:t>
            </a:r>
            <a:r>
              <a:rPr lang="en-US" baseline="30000" dirty="0"/>
              <a:t>(</a:t>
            </a:r>
            <a:r>
              <a:rPr lang="en-US" baseline="30000" dirty="0" err="1"/>
              <a:t>kX</a:t>
            </a:r>
            <a:r>
              <a:rPr lang="en-US" baseline="30000" dirty="0" smtClean="0"/>
              <a:t>)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87" y="1398105"/>
            <a:ext cx="5802226" cy="469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232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8.9</a:t>
            </a:r>
            <a:r>
              <a:rPr lang="en-US" dirty="0"/>
              <a:t>: Graphs of </a:t>
            </a:r>
            <a:r>
              <a:rPr lang="en-US" dirty="0" smtClean="0"/>
              <a:t>Power Functions </a:t>
            </a:r>
            <a:r>
              <a:rPr lang="en-US" dirty="0"/>
              <a:t>for </a:t>
            </a:r>
            <a:r>
              <a:rPr lang="en-US" dirty="0" err="1"/>
              <a:t>X</a:t>
            </a:r>
            <a:r>
              <a:rPr lang="en-US" baseline="30000" dirty="0" err="1"/>
              <a:t>a</a:t>
            </a:r>
            <a:r>
              <a:rPr lang="en-US" dirty="0"/>
              <a:t>, with X </a:t>
            </a:r>
            <a:r>
              <a:rPr lang="en-US" dirty="0" smtClean="0"/>
              <a:t>Ranging </a:t>
            </a:r>
            <a:r>
              <a:rPr lang="en-US" dirty="0"/>
              <a:t>from 1 to </a:t>
            </a:r>
            <a:r>
              <a:rPr lang="en-US" dirty="0" smtClean="0"/>
              <a:t>5: </a:t>
            </a:r>
            <a:r>
              <a:rPr lang="en-US" dirty="0"/>
              <a:t>a &gt; 1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22" y="1570383"/>
            <a:ext cx="6549155" cy="490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06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6.5: Example of an Inverse Relationship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366" y="1429548"/>
            <a:ext cx="6511269" cy="5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229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8.9</a:t>
            </a:r>
            <a:r>
              <a:rPr lang="en-US" dirty="0"/>
              <a:t>: Graphs of </a:t>
            </a:r>
            <a:r>
              <a:rPr lang="en-US" dirty="0" smtClean="0"/>
              <a:t>Power Functions </a:t>
            </a:r>
            <a:r>
              <a:rPr lang="en-US" dirty="0"/>
              <a:t>for </a:t>
            </a:r>
            <a:r>
              <a:rPr lang="en-US" dirty="0" err="1"/>
              <a:t>X</a:t>
            </a:r>
            <a:r>
              <a:rPr lang="en-US" baseline="30000" dirty="0" err="1"/>
              <a:t>a</a:t>
            </a:r>
            <a:r>
              <a:rPr lang="en-US" dirty="0"/>
              <a:t>, with X </a:t>
            </a:r>
            <a:r>
              <a:rPr lang="en-US" dirty="0" smtClean="0"/>
              <a:t>Ranging </a:t>
            </a:r>
            <a:r>
              <a:rPr lang="en-US" dirty="0"/>
              <a:t>from 1 to </a:t>
            </a:r>
            <a:r>
              <a:rPr lang="en-US" dirty="0" smtClean="0"/>
              <a:t>5</a:t>
            </a:r>
            <a:r>
              <a:rPr lang="en-US" dirty="0"/>
              <a:t>: </a:t>
            </a:r>
            <a:r>
              <a:rPr lang="en-US" dirty="0" smtClean="0"/>
              <a:t>0 &lt; </a:t>
            </a:r>
            <a:r>
              <a:rPr lang="en-US" dirty="0"/>
              <a:t>a &lt; 1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21" y="1471447"/>
            <a:ext cx="6391559" cy="478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2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8.9</a:t>
            </a:r>
            <a:r>
              <a:rPr lang="en-US" dirty="0"/>
              <a:t>: Graphs of </a:t>
            </a:r>
            <a:r>
              <a:rPr lang="en-US" dirty="0" smtClean="0"/>
              <a:t>Power Functions </a:t>
            </a:r>
            <a:r>
              <a:rPr lang="en-US" dirty="0"/>
              <a:t>for </a:t>
            </a:r>
            <a:r>
              <a:rPr lang="en-US" dirty="0" err="1"/>
              <a:t>X</a:t>
            </a:r>
            <a:r>
              <a:rPr lang="en-US" baseline="30000" dirty="0" err="1"/>
              <a:t>a</a:t>
            </a:r>
            <a:r>
              <a:rPr lang="en-US" dirty="0"/>
              <a:t>, with X </a:t>
            </a:r>
            <a:r>
              <a:rPr lang="en-US" dirty="0" smtClean="0"/>
              <a:t>Ranging </a:t>
            </a:r>
            <a:r>
              <a:rPr lang="en-US" dirty="0"/>
              <a:t>from 1 to </a:t>
            </a:r>
            <a:r>
              <a:rPr lang="en-US" dirty="0" smtClean="0"/>
              <a:t>5</a:t>
            </a:r>
            <a:r>
              <a:rPr lang="en-US" dirty="0"/>
              <a:t>: a &lt; </a:t>
            </a:r>
            <a:r>
              <a:rPr lang="en-US" dirty="0" smtClean="0"/>
              <a:t>0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50" y="1471447"/>
            <a:ext cx="6535901" cy="489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676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8.10: Example of Power and Exponential Functions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36" y="1545020"/>
            <a:ext cx="5839129" cy="420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721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8.11a</a:t>
            </a:r>
            <a:r>
              <a:rPr lang="en-US" dirty="0"/>
              <a:t>: Quadratic </a:t>
            </a:r>
            <a:r>
              <a:rPr lang="en-US" dirty="0" smtClean="0"/>
              <a:t>Functions: </a:t>
            </a:r>
            <a:r>
              <a:rPr lang="en-US" dirty="0"/>
              <a:t>Function </a:t>
            </a:r>
            <a:r>
              <a:rPr lang="en-US" dirty="0" smtClean="0"/>
              <a:t>c </a:t>
            </a:r>
            <a:r>
              <a:rPr lang="en-US" dirty="0"/>
              <a:t>+ </a:t>
            </a:r>
            <a:r>
              <a:rPr lang="en-US" dirty="0" err="1"/>
              <a:t>bX</a:t>
            </a:r>
            <a:r>
              <a:rPr lang="en-US" dirty="0"/>
              <a:t> + </a:t>
            </a:r>
            <a:r>
              <a:rPr lang="en-US" dirty="0" smtClean="0"/>
              <a:t>aX</a:t>
            </a:r>
            <a:r>
              <a:rPr lang="en-US" baseline="30000" dirty="0" smtClean="0"/>
              <a:t>2</a:t>
            </a:r>
            <a:r>
              <a:rPr lang="en-US" dirty="0"/>
              <a:t>, with </a:t>
            </a:r>
            <a:r>
              <a:rPr lang="en-US" dirty="0" smtClean="0"/>
              <a:t>c </a:t>
            </a:r>
            <a:r>
              <a:rPr lang="en-US" dirty="0"/>
              <a:t>= 0, b = .</a:t>
            </a:r>
            <a:r>
              <a:rPr lang="en-US" dirty="0" smtClean="0"/>
              <a:t>5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213" y="1744717"/>
            <a:ext cx="5899774" cy="451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012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8.11b</a:t>
            </a:r>
            <a:r>
              <a:rPr lang="en-US" dirty="0" smtClean="0"/>
              <a:t>: </a:t>
            </a:r>
            <a:r>
              <a:rPr lang="en-US" dirty="0"/>
              <a:t>Quadratic </a:t>
            </a:r>
            <a:r>
              <a:rPr lang="en-US" dirty="0" smtClean="0"/>
              <a:t>Functions: </a:t>
            </a:r>
            <a:r>
              <a:rPr lang="en-US" dirty="0"/>
              <a:t>Function </a:t>
            </a:r>
            <a:r>
              <a:rPr lang="en-US" dirty="0" smtClean="0"/>
              <a:t>c </a:t>
            </a:r>
            <a:r>
              <a:rPr lang="en-US" dirty="0"/>
              <a:t>+ </a:t>
            </a:r>
            <a:r>
              <a:rPr lang="en-US" dirty="0" err="1"/>
              <a:t>bX</a:t>
            </a:r>
            <a:r>
              <a:rPr lang="en-US" dirty="0"/>
              <a:t> + </a:t>
            </a:r>
            <a:r>
              <a:rPr lang="en-US" dirty="0" smtClean="0"/>
              <a:t>aX</a:t>
            </a:r>
            <a:r>
              <a:rPr lang="en-US" baseline="30000" dirty="0" smtClean="0"/>
              <a:t>2</a:t>
            </a:r>
            <a:r>
              <a:rPr lang="en-US" dirty="0"/>
              <a:t>, with </a:t>
            </a:r>
            <a:r>
              <a:rPr lang="en-US" dirty="0" smtClean="0"/>
              <a:t>c </a:t>
            </a:r>
            <a:r>
              <a:rPr lang="en-US" dirty="0"/>
              <a:t>= 0, b </a:t>
            </a:r>
            <a:r>
              <a:rPr lang="en-US" dirty="0" smtClean="0"/>
              <a:t>= -1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79" y="1665891"/>
            <a:ext cx="5515145" cy="415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450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8.12a</a:t>
            </a:r>
            <a:r>
              <a:rPr lang="en-US" dirty="0" smtClean="0"/>
              <a:t>: </a:t>
            </a:r>
            <a:r>
              <a:rPr lang="en-US" dirty="0"/>
              <a:t>Cubic </a:t>
            </a:r>
            <a:r>
              <a:rPr lang="en-US" dirty="0" smtClean="0"/>
              <a:t>functions: </a:t>
            </a:r>
            <a:r>
              <a:rPr lang="en-US" dirty="0"/>
              <a:t>Function for a + </a:t>
            </a:r>
            <a:r>
              <a:rPr lang="en-US" dirty="0" err="1"/>
              <a:t>bX</a:t>
            </a:r>
            <a:r>
              <a:rPr lang="en-US" dirty="0"/>
              <a:t> + cX</a:t>
            </a:r>
            <a:r>
              <a:rPr lang="en-US" baseline="30000" dirty="0"/>
              <a:t>2</a:t>
            </a:r>
            <a:r>
              <a:rPr lang="en-US" dirty="0"/>
              <a:t> + dX</a:t>
            </a:r>
            <a:r>
              <a:rPr lang="en-US" baseline="30000" dirty="0"/>
              <a:t>3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865" y="1555531"/>
            <a:ext cx="6344271" cy="449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292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8.12b</a:t>
            </a:r>
            <a:r>
              <a:rPr lang="en-US" dirty="0" smtClean="0"/>
              <a:t>: </a:t>
            </a:r>
            <a:r>
              <a:rPr lang="en-US" dirty="0"/>
              <a:t>Cubic </a:t>
            </a:r>
            <a:r>
              <a:rPr lang="en-US" dirty="0" smtClean="0"/>
              <a:t>functions: Additional Functions </a:t>
            </a:r>
            <a:r>
              <a:rPr lang="en-US" dirty="0"/>
              <a:t>for a + </a:t>
            </a:r>
            <a:r>
              <a:rPr lang="en-US" dirty="0" err="1"/>
              <a:t>bX</a:t>
            </a:r>
            <a:r>
              <a:rPr lang="en-US" dirty="0"/>
              <a:t> + cX</a:t>
            </a:r>
            <a:r>
              <a:rPr lang="en-US" baseline="30000" dirty="0"/>
              <a:t>2</a:t>
            </a:r>
            <a:r>
              <a:rPr lang="en-US" dirty="0"/>
              <a:t> + dX</a:t>
            </a:r>
            <a:r>
              <a:rPr lang="en-US" baseline="30000" dirty="0"/>
              <a:t>3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046" y="1471447"/>
            <a:ext cx="6135909" cy="447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305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8.13</a:t>
            </a:r>
            <a:r>
              <a:rPr lang="en-US" dirty="0" smtClean="0"/>
              <a:t>: Polynomial </a:t>
            </a:r>
            <a:r>
              <a:rPr lang="en-US" dirty="0" err="1" smtClean="0"/>
              <a:t>Dunction</a:t>
            </a:r>
            <a:r>
              <a:rPr lang="en-US" dirty="0" smtClean="0"/>
              <a:t> with Seven Terms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513" y="1576551"/>
            <a:ext cx="5474975" cy="416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124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8.14</a:t>
            </a:r>
            <a:r>
              <a:rPr lang="en-US" dirty="0" smtClean="0"/>
              <a:t>: Sine Function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60" y="1592315"/>
            <a:ext cx="5085880" cy="405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379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8.15</a:t>
            </a:r>
            <a:r>
              <a:rPr lang="en-US" dirty="0"/>
              <a:t>: Graphical </a:t>
            </a:r>
            <a:r>
              <a:rPr lang="en-US" dirty="0" smtClean="0"/>
              <a:t>Representation </a:t>
            </a:r>
            <a:r>
              <a:rPr lang="en-US" dirty="0"/>
              <a:t>of a </a:t>
            </a:r>
            <a:r>
              <a:rPr lang="en-US" dirty="0" smtClean="0"/>
              <a:t>Function </a:t>
            </a:r>
            <a:r>
              <a:rPr lang="en-US" dirty="0"/>
              <a:t>with a </a:t>
            </a:r>
            <a:r>
              <a:rPr lang="en-US" dirty="0" smtClean="0"/>
              <a:t>Qualitative Variable</a:t>
            </a:r>
            <a:endParaRPr lang="en-US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19" y="2119619"/>
            <a:ext cx="3261363" cy="20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88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6.6: Example of a Zero Slope Relationship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729" y="1410236"/>
            <a:ext cx="6588542" cy="515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460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8.16a</a:t>
            </a:r>
            <a:r>
              <a:rPr lang="en-US" dirty="0" smtClean="0"/>
              <a:t>: </a:t>
            </a:r>
            <a:r>
              <a:rPr lang="en-US" dirty="0"/>
              <a:t>Exponential and </a:t>
            </a:r>
            <a:r>
              <a:rPr lang="en-US" dirty="0" smtClean="0"/>
              <a:t>Bounded Exponential Model: </a:t>
            </a:r>
            <a:r>
              <a:rPr lang="en-US" dirty="0"/>
              <a:t>Exponential </a:t>
            </a:r>
            <a:r>
              <a:rPr lang="en-US" dirty="0" smtClean="0"/>
              <a:t>Function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91" y="1970691"/>
            <a:ext cx="5678819" cy="38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8663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8.16b</a:t>
            </a:r>
            <a:r>
              <a:rPr lang="en-US" dirty="0" smtClean="0"/>
              <a:t>: </a:t>
            </a:r>
            <a:r>
              <a:rPr lang="en-US" dirty="0"/>
              <a:t>Exponential and </a:t>
            </a:r>
            <a:r>
              <a:rPr lang="en-US" dirty="0" smtClean="0"/>
              <a:t>Bounded Exponential Model: Bounded Exponential Function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339" y="1639614"/>
            <a:ext cx="5247323" cy="413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241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8.17</a:t>
            </a:r>
            <a:r>
              <a:rPr lang="en-US" dirty="0" smtClean="0"/>
              <a:t>: Logistic Function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814" y="1739461"/>
            <a:ext cx="5474373" cy="425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853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8.18</a:t>
            </a:r>
            <a:r>
              <a:rPr lang="en-US" dirty="0"/>
              <a:t>: Example for Performance = Ability × Motivation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75" y="1665890"/>
            <a:ext cx="5404251" cy="377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280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8.19</a:t>
            </a:r>
            <a:r>
              <a:rPr lang="en-US" dirty="0" smtClean="0"/>
              <a:t>: </a:t>
            </a:r>
            <a:r>
              <a:rPr lang="en-US" dirty="0" err="1" smtClean="0"/>
              <a:t>Fishbein</a:t>
            </a:r>
            <a:r>
              <a:rPr lang="en-US" dirty="0" smtClean="0"/>
              <a:t> and </a:t>
            </a:r>
            <a:r>
              <a:rPr lang="en-US" dirty="0" err="1" smtClean="0"/>
              <a:t>Ajzen</a:t>
            </a:r>
            <a:r>
              <a:rPr lang="en-US" dirty="0" smtClean="0"/>
              <a:t> Model for Probability of Acceptance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20" y="1571296"/>
            <a:ext cx="5229560" cy="397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2862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8.20</a:t>
            </a:r>
            <a:r>
              <a:rPr lang="en-US" dirty="0" smtClean="0"/>
              <a:t>: Chaos Theory Example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25" y="1545019"/>
            <a:ext cx="5297550" cy="41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147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10.1</a:t>
            </a:r>
            <a:r>
              <a:rPr lang="en-US" dirty="0" smtClean="0"/>
              <a:t>: Tree Diagram of Category Levels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189" y="1932670"/>
            <a:ext cx="9399623" cy="31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5337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10.2</a:t>
            </a:r>
            <a:r>
              <a:rPr lang="en-US" dirty="0"/>
              <a:t>: Conventional </a:t>
            </a:r>
            <a:r>
              <a:rPr lang="en-US" dirty="0" smtClean="0"/>
              <a:t>Symbols </a:t>
            </a:r>
            <a:r>
              <a:rPr lang="en-US" dirty="0"/>
              <a:t>for a </a:t>
            </a:r>
            <a:r>
              <a:rPr lang="en-US" dirty="0" smtClean="0"/>
              <a:t>Process Map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11" y="1340069"/>
            <a:ext cx="4898179" cy="47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934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10.3</a:t>
            </a:r>
            <a:r>
              <a:rPr lang="en-US" dirty="0"/>
              <a:t>: Theory of </a:t>
            </a:r>
            <a:r>
              <a:rPr lang="en-US" dirty="0" smtClean="0"/>
              <a:t>Determinants </a:t>
            </a:r>
            <a:r>
              <a:rPr lang="en-US" dirty="0"/>
              <a:t>of </a:t>
            </a:r>
            <a:r>
              <a:rPr lang="en-US" dirty="0" smtClean="0"/>
              <a:t>Husband Abuse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09" y="1702675"/>
            <a:ext cx="6537783" cy="386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0784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11.1</a:t>
            </a:r>
            <a:r>
              <a:rPr lang="en-US" dirty="0" smtClean="0"/>
              <a:t>: SPSS Scatterplot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47" y="1471447"/>
            <a:ext cx="6205106" cy="475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06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37" y="487049"/>
            <a:ext cx="11172422" cy="475976"/>
          </a:xfrm>
        </p:spPr>
        <p:txBody>
          <a:bodyPr>
            <a:noAutofit/>
          </a:bodyPr>
          <a:lstStyle/>
          <a:p>
            <a:r>
              <a:rPr lang="en-US" dirty="0" smtClean="0"/>
              <a:t>Figure 6.7a: Examples of Hypothetical Scatterplots: Direct Linear Relationship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05" y="1694029"/>
            <a:ext cx="5996591" cy="473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7602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11.2</a:t>
            </a:r>
            <a:r>
              <a:rPr lang="en-US" dirty="0" smtClean="0"/>
              <a:t>: Scatterplot with Smoother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59" y="1413642"/>
            <a:ext cx="5350882" cy="433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4538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11.3: Binary Outcome Smoother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96" y="1774606"/>
            <a:ext cx="6698209" cy="350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015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11.4</a:t>
            </a:r>
            <a:r>
              <a:rPr lang="en-US" dirty="0"/>
              <a:t>: Plot of </a:t>
            </a:r>
            <a:r>
              <a:rPr lang="en-US" dirty="0" smtClean="0"/>
              <a:t>Two Distributions </a:t>
            </a:r>
            <a:r>
              <a:rPr lang="en-US" dirty="0"/>
              <a:t>with </a:t>
            </a:r>
            <a:r>
              <a:rPr lang="en-US" dirty="0" smtClean="0"/>
              <a:t>Equal Means </a:t>
            </a:r>
            <a:r>
              <a:rPr lang="en-US" dirty="0"/>
              <a:t>but </a:t>
            </a:r>
            <a:r>
              <a:rPr lang="en-US" dirty="0" smtClean="0"/>
              <a:t>Different Deciles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72" y="1912407"/>
            <a:ext cx="3608257" cy="317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7474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11.5</a:t>
            </a:r>
            <a:r>
              <a:rPr lang="en-US" dirty="0"/>
              <a:t>: Time </a:t>
            </a:r>
            <a:r>
              <a:rPr lang="en-US" dirty="0" smtClean="0"/>
              <a:t>Pressures </a:t>
            </a:r>
            <a:r>
              <a:rPr lang="en-US" dirty="0"/>
              <a:t>and </a:t>
            </a:r>
            <a:r>
              <a:rPr lang="en-US" dirty="0" smtClean="0"/>
              <a:t>Quality </a:t>
            </a:r>
            <a:r>
              <a:rPr lang="en-US" dirty="0"/>
              <a:t>of </a:t>
            </a:r>
            <a:r>
              <a:rPr lang="en-US" dirty="0" smtClean="0"/>
              <a:t>Work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301" y="1608082"/>
            <a:ext cx="4881399" cy="434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9373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11.6</a:t>
            </a:r>
            <a:r>
              <a:rPr lang="en-US" dirty="0" smtClean="0"/>
              <a:t>: Cluster Plot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609" y="1787439"/>
            <a:ext cx="3954783" cy="339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3931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11.B.1</a:t>
            </a:r>
            <a:r>
              <a:rPr lang="en-US" dirty="0" smtClean="0"/>
              <a:t>: Cohen’s d for Two Examples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68" y="1892753"/>
            <a:ext cx="5397064" cy="32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46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12.1</a:t>
            </a:r>
            <a:r>
              <a:rPr lang="en-US" dirty="0" smtClean="0"/>
              <a:t>: A Neural Network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41" y="1471447"/>
            <a:ext cx="5819318" cy="485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3840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12.2a</a:t>
            </a:r>
            <a:r>
              <a:rPr lang="en-US" dirty="0"/>
              <a:t>: Examples for </a:t>
            </a:r>
            <a:r>
              <a:rPr lang="en-US" dirty="0" smtClean="0"/>
              <a:t>Multilevel Modeling: </a:t>
            </a:r>
            <a:r>
              <a:rPr lang="en-US" dirty="0"/>
              <a:t>Level 1 </a:t>
            </a:r>
            <a:r>
              <a:rPr lang="en-US" dirty="0" smtClean="0"/>
              <a:t>Analysis</a:t>
            </a:r>
            <a:endParaRPr lang="en-US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26" y="2659282"/>
            <a:ext cx="4473548" cy="8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1734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12.2b</a:t>
            </a:r>
            <a:r>
              <a:rPr lang="en-US" dirty="0" smtClean="0"/>
              <a:t>: </a:t>
            </a:r>
            <a:r>
              <a:rPr lang="en-US" dirty="0"/>
              <a:t>Examples for </a:t>
            </a:r>
            <a:r>
              <a:rPr lang="en-US" dirty="0" smtClean="0"/>
              <a:t>Multilevel Modeling: Multi-Level Model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99" y="2146409"/>
            <a:ext cx="4015603" cy="26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8677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91" y="487048"/>
            <a:ext cx="11626218" cy="984399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12.2c</a:t>
            </a:r>
            <a:r>
              <a:rPr lang="en-US" dirty="0" smtClean="0"/>
              <a:t>: </a:t>
            </a:r>
            <a:r>
              <a:rPr lang="en-US" dirty="0"/>
              <a:t>Examples for </a:t>
            </a:r>
            <a:r>
              <a:rPr lang="en-US" dirty="0" smtClean="0"/>
              <a:t>Multilevel Modeling: Multi-Level Model with Moderation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91" y="2304066"/>
            <a:ext cx="4140418" cy="271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35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1514</Words>
  <Application>Microsoft Office PowerPoint</Application>
  <PresentationFormat>Widescreen</PresentationFormat>
  <Paragraphs>146</Paragraphs>
  <Slides>122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Silver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Jaccard</dc:creator>
  <cp:lastModifiedBy>James Jaccard</cp:lastModifiedBy>
  <cp:revision>162</cp:revision>
  <dcterms:created xsi:type="dcterms:W3CDTF">2019-12-20T13:28:43Z</dcterms:created>
  <dcterms:modified xsi:type="dcterms:W3CDTF">2019-12-22T18:56:07Z</dcterms:modified>
</cp:coreProperties>
</file>